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e76a720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e76a72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ce76a720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ce76a720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ce76a720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ce76a720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ce76a720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ce76a720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ce7738b7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ce7738b7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ce7738b7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ce7738b7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cf8e44a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cf8e44a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cf8e44af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cf8e44af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83625"/>
            <a:ext cx="85206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11">
                <a:latin typeface="Times New Roman"/>
                <a:ea typeface="Times New Roman"/>
                <a:cs typeface="Times New Roman"/>
                <a:sym typeface="Times New Roman"/>
              </a:rPr>
              <a:t>The Town Week By E. V. Lucas </a:t>
            </a:r>
            <a:endParaRPr sz="291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668925"/>
            <a:ext cx="5430300" cy="4321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Edward Verrall Lucas (1868-1938)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-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English essayist, novelist, poet, 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journalist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biographer, autobiographer, short story writer, playright, and satirist.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associated with the 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humorous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magazine </a:t>
            </a:r>
            <a:r>
              <a:rPr i="1"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Punch 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long.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He is well known as the editor of Charles Lambs Works.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-He achieved success as a prolific author of light, entertaining popular nonfiction and novels.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He is best known as a witty and 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observant</a:t>
            </a:r>
            <a:r>
              <a:rPr lang="en-GB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essayist.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5741850" y="418175"/>
            <a:ext cx="3234900" cy="4151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oodreads.com (google images)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027" y="142325"/>
            <a:ext cx="3183674" cy="3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49575"/>
            <a:ext cx="85206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E. V. Lucas has given a vivid picture of the moods and sentiments of the urban people on different days of the week. </a:t>
            </a:r>
            <a:endParaRPr sz="202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955075"/>
            <a:ext cx="39999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2911200" y="955075"/>
            <a:ext cx="59211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37250" y="1035600"/>
            <a:ext cx="2071200" cy="11046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Monday 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37100" y="2290075"/>
            <a:ext cx="2071200" cy="10125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Tuesday 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37250" y="3670650"/>
            <a:ext cx="2197800" cy="110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Wednesday 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911200" y="1127650"/>
            <a:ext cx="2474100" cy="11625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Thursday </a:t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083800" y="3233375"/>
            <a:ext cx="2358900" cy="1542000"/>
          </a:xfrm>
          <a:prstGeom prst="ellipse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Friday </a:t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202125" y="1035600"/>
            <a:ext cx="2577600" cy="125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Saturday 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363275" y="3233375"/>
            <a:ext cx="2474100" cy="14496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Sunday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80550"/>
            <a:ext cx="8520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-GB" sz="2020">
                <a:highlight>
                  <a:srgbClr val="00FFFF"/>
                </a:highlight>
              </a:rPr>
              <a:t>Mondayish </a:t>
            </a:r>
            <a:r>
              <a:rPr lang="en-GB" sz="2020">
                <a:highlight>
                  <a:srgbClr val="00FFFF"/>
                </a:highlight>
              </a:rPr>
              <a:t>is the only word which the days of the week have given us. </a:t>
            </a:r>
            <a:endParaRPr sz="2020">
              <a:highlight>
                <a:srgbClr val="00FFFF"/>
              </a:highlight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563850"/>
            <a:ext cx="6270300" cy="4441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390">
                <a:solidFill>
                  <a:srgbClr val="000000"/>
                </a:solidFill>
              </a:rPr>
              <a:t>Mondayish : </a:t>
            </a:r>
            <a:endParaRPr sz="1390">
              <a:solidFill>
                <a:srgbClr val="000000"/>
              </a:solidFill>
            </a:endParaRPr>
          </a:p>
          <a:p>
            <a:pPr indent="-287972" lvl="0" marL="457200" marR="292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AutoNum type="arabicPeriod"/>
            </a:pPr>
            <a:r>
              <a:rPr b="1"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Mondayish </a:t>
            </a:r>
            <a: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(Adverb)</a:t>
            </a:r>
            <a:b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on, or around Monday</a:t>
            </a:r>
            <a:br>
              <a:rPr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-GB" sz="139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hope to have the job finished by Mondayish.</a:t>
            </a:r>
            <a:endParaRPr i="1" sz="139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7972" lvl="0" marL="457200" marR="292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AutoNum type="arabicPeriod"/>
            </a:pPr>
            <a:r>
              <a:rPr b="1"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Mondayish</a:t>
            </a:r>
            <a: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(Adjective)</a:t>
            </a:r>
            <a:b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feeling ill, especially used re clergymen after working all day Sunday</a:t>
            </a:r>
            <a:endParaRPr sz="147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7972" lvl="0" marL="457200" marR="292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AutoNum type="arabicPeriod"/>
            </a:pPr>
            <a:r>
              <a:rPr b="1"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Mondayish</a:t>
            </a:r>
            <a: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(Adjective)</a:t>
            </a:r>
            <a:b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hungover after a weekend of drinking (as a presumed contributing explanation for a clergyman feeling Mondayish)</a:t>
            </a:r>
            <a:endParaRPr sz="147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7972" lvl="0" marL="457200" marR="292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AutoNum type="arabicPeriod"/>
            </a:pPr>
            <a:r>
              <a:rPr b="1"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Mondayish</a:t>
            </a:r>
            <a: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(Adjective)</a:t>
            </a:r>
            <a:br>
              <a:rPr i="1" lang="en-GB" sz="1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grumpy and disheartened on returning to work on a Monday after the weekend</a:t>
            </a:r>
            <a:br>
              <a:rPr lang="en-GB" sz="14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GB" sz="139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feel a bit Mondayish this week at the start of a long project.</a:t>
            </a:r>
            <a:endParaRPr b="1" i="1" sz="139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292100" rtl="0" algn="l">
              <a:lnSpc>
                <a:spcPct val="130000"/>
              </a:lnSpc>
              <a:spcBef>
                <a:spcPts val="1900"/>
              </a:spcBef>
              <a:spcAft>
                <a:spcPts val="0"/>
              </a:spcAft>
              <a:buSzPts val="935"/>
              <a:buNone/>
            </a:pPr>
            <a:r>
              <a:rPr i="1" lang="en-GB" sz="139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(https://www.definitions.net/definition/mondayish)</a:t>
            </a:r>
            <a:endParaRPr i="1" sz="139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9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190"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6673900" y="736425"/>
            <a:ext cx="21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Tuesdayish  X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Wednesdayish  X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Thursdayish   X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Fridayish   X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Saturdayish  X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Sundayish  X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Monday                                               Tuesday 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3999900" cy="3726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</a:t>
            </a:r>
            <a:r>
              <a:rPr lang="en-GB" sz="2602">
                <a:solidFill>
                  <a:schemeClr val="dk1"/>
                </a:solidFill>
              </a:rPr>
              <a:t>possesses</a:t>
            </a:r>
            <a:r>
              <a:rPr lang="en-GB" sz="2602">
                <a:solidFill>
                  <a:schemeClr val="dk1"/>
                </a:solidFill>
              </a:rPr>
              <a:t> positive character.</a:t>
            </a:r>
            <a:endParaRPr sz="260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2">
                <a:solidFill>
                  <a:schemeClr val="dk1"/>
                </a:solidFill>
              </a:rPr>
              <a:t>-it is indicated by cardinal number 1 as it is beginning of the week.</a:t>
            </a:r>
            <a:endParaRPr sz="260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2">
                <a:solidFill>
                  <a:schemeClr val="dk1"/>
                </a:solidFill>
              </a:rPr>
              <a:t>- E. V. Lucas pints out -   i) it brings a feeling of revolt among men. Therefore the American revivalist held no meetings on Monday.</a:t>
            </a:r>
            <a:endParaRPr sz="260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2">
                <a:solidFill>
                  <a:schemeClr val="dk1"/>
                </a:solidFill>
              </a:rPr>
              <a:t>On the other hand-</a:t>
            </a:r>
            <a:endParaRPr sz="260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2">
                <a:solidFill>
                  <a:schemeClr val="dk1"/>
                </a:solidFill>
              </a:rPr>
              <a:t>Monday is flat as one has been idling because so many days have to pass to reach the </a:t>
            </a:r>
            <a:r>
              <a:rPr lang="en-GB" sz="2602">
                <a:solidFill>
                  <a:schemeClr val="dk1"/>
                </a:solidFill>
              </a:rPr>
              <a:t>weekend. </a:t>
            </a:r>
            <a:r>
              <a:rPr lang="en-GB" sz="2602">
                <a:solidFill>
                  <a:schemeClr val="dk1"/>
                </a:solidFill>
              </a:rPr>
              <a:t>.  </a:t>
            </a:r>
            <a:endParaRPr sz="260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83"/>
              <a:t> </a:t>
            </a:r>
            <a:endParaRPr sz="20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Char char="-"/>
            </a:pP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Tuesday</a:t>
            </a: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flat, dull and a tame follower of the courageous beginner. 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Char char="-"/>
            </a:pP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get reconciled to the work.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Char char="-"/>
            </a:pP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on T</a:t>
            </a: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uesday</a:t>
            </a: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people don’t prefer to dine out, the chef don’t try different dishes on Tuesday.  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Char char="-"/>
            </a:pP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V. Lucas </a:t>
            </a: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humorously</a:t>
            </a:r>
            <a:r>
              <a:rPr lang="en-GB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says Tuesday is difficult to spell as well.    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38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98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115075"/>
            <a:ext cx="8520600" cy="5409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r>
              <a:rPr lang="en-GB" sz="2577">
                <a:latin typeface="Times New Roman"/>
                <a:ea typeface="Times New Roman"/>
                <a:cs typeface="Times New Roman"/>
                <a:sym typeface="Times New Roman"/>
              </a:rPr>
              <a:t>Wednesday      </a:t>
            </a:r>
            <a:r>
              <a:rPr lang="en-GB" sz="1800"/>
              <a:t>                                        </a:t>
            </a:r>
            <a:endParaRPr sz="180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759450"/>
            <a:ext cx="8283900" cy="4314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491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Wednesday is bland. (mild, soft, gentle).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Wednesday the week stirs itself.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matinees on Wednesday.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 of adventure may happen on Wednesday.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Wednesday one’s friends are pretty sure to be accessible. 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t/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people are very active, politicians realised that they should not continue t</a:t>
            </a: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heir acrimonious business for more than an hour.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3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195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GB" sz="303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humourously E. V. Lucas points out the reason of the failure of the previous government is that their atheistical decision not to consider Wednesday as holy day.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4441600" y="759475"/>
            <a:ext cx="4390800" cy="4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95625"/>
            <a:ext cx="85206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20"/>
              <a:t>Thursday </a:t>
            </a:r>
            <a:endParaRPr sz="21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20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897525"/>
            <a:ext cx="5453100" cy="4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On Thursday people forget the stirring of Wednesday.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-They return to folding of hands.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- It is good honest day.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- As people are not active on this day, it cannot be called Thor’s day                ( black smith-god).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The writer comments: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If I were a businessman, I should, I am certain, sell my shares at a loss on Monday(Dull Day), a profit on Wednesday ( Active Day) and Friday, but on Tuesday and Thursday I should get for them exactly what I gave.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5983500" y="52875"/>
            <a:ext cx="3060900" cy="48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google images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275" y="52875"/>
            <a:ext cx="3079125" cy="39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311700" y="69050"/>
            <a:ext cx="8520600" cy="471600"/>
          </a:xfrm>
          <a:prstGeom prst="rect">
            <a:avLst/>
          </a:prstGeom>
          <a:solidFill>
            <a:srgbClr val="F4CCC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20">
                <a:latin typeface="Times New Roman"/>
                <a:ea typeface="Times New Roman"/>
                <a:cs typeface="Times New Roman"/>
                <a:sym typeface="Times New Roman"/>
              </a:rPr>
              <a:t>I grouped Friday with Wednesday.  </a:t>
            </a:r>
            <a:endParaRPr sz="21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311700" y="540775"/>
            <a:ext cx="8520600" cy="44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Wednesday is calm, assured, urbane, Friday allows to be a little flurried and excited.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Wednesday stands alone, Friday to some extent throws in its lot with Saturday.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 is too busy. Too many papers come out, too many bags are packed.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 is beginning of the end, forerunner of Saturday and Sunday.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 is perhaps the best day of the week, for one spends much of it in thinking of the tomorrow and what of good it should bring forth.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Friday’s greatest merit is that it paves way to  Saturday and the cessation of work.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ctrTitle"/>
          </p:nvPr>
        </p:nvSpPr>
        <p:spPr>
          <a:xfrm>
            <a:off x="311700" y="0"/>
            <a:ext cx="8520600" cy="63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80"/>
              <a:t>Saturday And Sunday </a:t>
            </a:r>
            <a:endParaRPr sz="2280"/>
          </a:p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311700" y="633000"/>
            <a:ext cx="8520600" cy="4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Saturday and Sunday pass from the region  of definable days.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other days have a fixed character more or less.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Saturday and Sunday are what we individually make of them.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one family they are friends and associates and in another,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ill assorted as Socrates and Xantippe. (Husband And Wife).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Saturday is not a day at all, it is a collection of  hours, part work,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pleasure and all </a:t>
            </a: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restlessness.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Saturday trains are full and shops shutt too early. </a:t>
            </a: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450" y="633000"/>
            <a:ext cx="3900774" cy="40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ctrTitle"/>
          </p:nvPr>
        </p:nvSpPr>
        <p:spPr>
          <a:xfrm>
            <a:off x="311700" y="80550"/>
            <a:ext cx="8520600" cy="4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180">
                <a:latin typeface="Times New Roman"/>
                <a:ea typeface="Times New Roman"/>
                <a:cs typeface="Times New Roman"/>
                <a:sym typeface="Times New Roman"/>
              </a:rPr>
              <a:t>Sunday </a:t>
            </a:r>
            <a:endParaRPr b="1" sz="31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311700" y="414250"/>
            <a:ext cx="8778600" cy="47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Sunday is different to different people.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godly men and children it is holy.                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ungodly men, it is a day jeopardised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an interest in </a:t>
            </a: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barometers</a:t>
            </a: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                               (google images)                                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device that measures air pressure,                                               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shows when the weather is likely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change).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one it is an interruption of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week, to another it is the week itself, and all the rest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days are but preparations for it.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375" y="80550"/>
            <a:ext cx="4107900" cy="18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000" y="2278325"/>
            <a:ext cx="1484375" cy="14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450" y="2404900"/>
            <a:ext cx="4038850" cy="27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